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</p:sldIdLst>
  <p:sldSz cy="5143500" cx="9144000"/>
  <p:notesSz cx="6858000" cy="9144000"/>
  <p:embeddedFontLst>
    <p:embeddedFont>
      <p:font typeface="PT Sans Narrow"/>
      <p:regular r:id="rId38"/>
      <p:bold r:id="rId39"/>
    </p:embeddedFont>
    <p:embeddedFont>
      <p:font typeface="Open Sans"/>
      <p:regular r:id="rId40"/>
      <p:bold r:id="rId41"/>
      <p:italic r:id="rId42"/>
      <p:boldItalic r:id="rId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OpenSans-regular.fntdata"/><Relationship Id="rId20" Type="http://schemas.openxmlformats.org/officeDocument/2006/relationships/slide" Target="slides/slide15.xml"/><Relationship Id="rId42" Type="http://schemas.openxmlformats.org/officeDocument/2006/relationships/font" Target="fonts/OpenSans-italic.fntdata"/><Relationship Id="rId41" Type="http://schemas.openxmlformats.org/officeDocument/2006/relationships/font" Target="fonts/OpenSans-bold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43" Type="http://schemas.openxmlformats.org/officeDocument/2006/relationships/font" Target="fonts/OpenSans-boldItalic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font" Target="fonts/PTSansNarrow-bold.fntdata"/><Relationship Id="rId16" Type="http://schemas.openxmlformats.org/officeDocument/2006/relationships/slide" Target="slides/slide11.xml"/><Relationship Id="rId38" Type="http://schemas.openxmlformats.org/officeDocument/2006/relationships/font" Target="fonts/PTSansNarrow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quora.com/How-did-Git-get-its-name" TargetMode="Externa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5df701d374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5df701d374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5e043d2c3b_2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5e043d2c3b_2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5df701d374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5df701d374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5df701d374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5df701d374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5e043d2c3b_2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5e043d2c3b_2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5e30cace36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5e30cace36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5e0dd2df51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5e0dd2df51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5e0dd2df51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5e0dd2df51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5e0dd2df5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5e0dd2df5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5e043d2c3b_2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5e043d2c3b_2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5dd36359f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5dd36359f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33333"/>
                </a:solidFill>
                <a:latin typeface="Georgia"/>
                <a:ea typeface="Georgia"/>
                <a:cs typeface="Georgia"/>
                <a:sym typeface="Georgia"/>
              </a:rPr>
              <a:t>关于</a:t>
            </a:r>
            <a:r>
              <a:rPr lang="en" sz="1200">
                <a:solidFill>
                  <a:srgbClr val="333333"/>
                </a:solidFill>
                <a:latin typeface="Georgia"/>
                <a:ea typeface="Georgia"/>
                <a:cs typeface="Georgia"/>
                <a:sym typeface="Georgia"/>
              </a:rPr>
              <a:t>命名：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https://www.quora.com/How-did-Git-get-its-name</a:t>
            </a:r>
            <a:endParaRPr sz="1200">
              <a:solidFill>
                <a:srgbClr val="333333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33333"/>
                </a:solidFill>
                <a:latin typeface="Georgia"/>
                <a:ea typeface="Georgia"/>
                <a:cs typeface="Georgia"/>
                <a:sym typeface="Georgia"/>
              </a:rPr>
              <a:t>Git is not an acronym. 'git' is British slang for a dumb, annoying, or generally unpleasant person. The joke is that Linus Torvalds (Linux creator) names his projects after himself, so he chose 'git' as the name of the SCM he made.</a:t>
            </a:r>
            <a:endParaRPr sz="1200">
              <a:solidFill>
                <a:srgbClr val="333333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33333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33333"/>
                </a:solidFill>
                <a:latin typeface="Georgia"/>
                <a:ea typeface="Georgia"/>
                <a:cs typeface="Georgia"/>
                <a:sym typeface="Georgia"/>
              </a:rPr>
              <a:t>不断刷新 git-scm.com 首页：</a:t>
            </a:r>
            <a:endParaRPr sz="1200">
              <a:solidFill>
                <a:srgbClr val="333333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33333"/>
                </a:solidFill>
                <a:latin typeface="Georgia"/>
                <a:ea typeface="Georgia"/>
                <a:cs typeface="Georgia"/>
                <a:sym typeface="Georgia"/>
              </a:rPr>
              <a:t>--distributed-is-the-new-centralized / --fast-version-control / --everything-is-local / --distributed-even-if-your-workflow-isnt / --local-branching-on-the-cheap</a:t>
            </a:r>
            <a:endParaRPr sz="1200">
              <a:solidFill>
                <a:srgbClr val="333333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5e0dd2df51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5e0dd2df51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5e30cace36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5e30cace36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5e0dd2df51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5e0dd2df51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5e0dd2df51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5e0dd2df51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5e0dd2df51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5e0dd2df51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5e0dd2df51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5e0dd2df51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5e0dd2df51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5e0dd2df51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5e0dd2df51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5e0dd2df51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5e0dd2df51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5e0dd2df51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5e0dd2df51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5e0dd2df51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5dd36359f2_0_39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5dd36359f2_0_39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5e0dd2df51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5e0dd2df51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5e0dd2df51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5e0dd2df51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5de752e019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5de752e019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&gt; </a:t>
            </a:r>
            <a:r>
              <a:rPr lang="en"/>
              <a:t>vim ~/.gitconfig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简单常用的 alias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[alias]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st = status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co = checkout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pl = pull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df = diff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br = branch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pl = pull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cp = cherry-pick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cm = commit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rs = reset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lg = log --graph --pretty=format:'%Cred%h%Creset %ad %s %C(yellow)%d%Creset %C(bold blue)&lt;%an&gt;%Creset' --date=short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5dd36359f2_0_40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5dd36359f2_0_40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5dd36359f2_0_40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5dd36359f2_0_40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5e5ba24e7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5e5ba24e7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5de752e019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5de752e019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和 </a:t>
            </a:r>
            <a:r>
              <a:rPr lang="en"/>
              <a:t>origin 的交互一般只有两种：向 origin 增加自己的代码 + 从 origin 拿同事的代码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5de752e019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5de752e019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延伸：如果希望 phab.gotokeep.com 和 github.com 使用不同的 email、rsa 密钥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&gt; vim ~/.ssh/config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增加: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Host github.com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IdentityFile ~/.ssh/id_rsa_github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Host phab.gotokeep.com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IdentityFile ~/.ssh/id_rsa_keep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5df701d374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5df701d374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2" name="Google Shape;12;p2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13" name="Google Shape;13;p2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" name="Google Shape;14;p2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5" name="Google Shape;15;p2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16" name="Google Shape;16;p2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8" name="Google Shape;18;p2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9" name="Google Shape;19;p2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1"/>
          <p:cNvSpPr txBox="1"/>
          <p:nvPr>
            <p:ph hasCustomPrompt="1" type="title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1"/>
          <p:cNvSpPr txBox="1"/>
          <p:nvPr>
            <p:ph idx="1" type="body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9" name="Google Shape;5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3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" type="body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5"/>
          <p:cNvSpPr txBox="1"/>
          <p:nvPr>
            <p:ph idx="2" type="body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6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7" name="Google Shape;47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>
            <p:ph idx="1" type="body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/>
        </p:txBody>
      </p:sp>
      <p:sp>
        <p:nvSpPr>
          <p:cNvPr id="54" name="Google Shape;5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rop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Relationship Id="rId4" Type="http://schemas.openxmlformats.org/officeDocument/2006/relationships/image" Target="../media/image35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gif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png"/><Relationship Id="rId4" Type="http://schemas.openxmlformats.org/officeDocument/2006/relationships/image" Target="../media/image24.png"/><Relationship Id="rId5" Type="http://schemas.openxmlformats.org/officeDocument/2006/relationships/image" Target="../media/image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0.gif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Relationship Id="rId4" Type="http://schemas.openxmlformats.org/officeDocument/2006/relationships/image" Target="../media/image2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5.png"/><Relationship Id="rId4" Type="http://schemas.openxmlformats.org/officeDocument/2006/relationships/image" Target="../media/image1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3.png"/><Relationship Id="rId4" Type="http://schemas.openxmlformats.org/officeDocument/2006/relationships/image" Target="../media/image26.png"/><Relationship Id="rId5" Type="http://schemas.openxmlformats.org/officeDocument/2006/relationships/image" Target="../media/image34.gif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3.png"/><Relationship Id="rId4" Type="http://schemas.openxmlformats.org/officeDocument/2006/relationships/image" Target="../media/image28.png"/><Relationship Id="rId5" Type="http://schemas.openxmlformats.org/officeDocument/2006/relationships/image" Target="../media/image36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git-scm.com/" TargetMode="External"/><Relationship Id="rId4" Type="http://schemas.openxmlformats.org/officeDocument/2006/relationships/image" Target="../media/image1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1.png"/><Relationship Id="rId4" Type="http://schemas.openxmlformats.org/officeDocument/2006/relationships/image" Target="../media/image49.gif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2.png"/><Relationship Id="rId4" Type="http://schemas.openxmlformats.org/officeDocument/2006/relationships/image" Target="../media/image29.png"/><Relationship Id="rId5" Type="http://schemas.openxmlformats.org/officeDocument/2006/relationships/image" Target="../media/image3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7.png"/><Relationship Id="rId4" Type="http://schemas.openxmlformats.org/officeDocument/2006/relationships/image" Target="../media/image2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0.png"/><Relationship Id="rId4" Type="http://schemas.openxmlformats.org/officeDocument/2006/relationships/image" Target="../media/image4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7.png"/><Relationship Id="rId4" Type="http://schemas.openxmlformats.org/officeDocument/2006/relationships/image" Target="../media/image33.gif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8.gif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0.png"/><Relationship Id="rId4" Type="http://schemas.openxmlformats.org/officeDocument/2006/relationships/image" Target="../media/image4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2.png"/><Relationship Id="rId4" Type="http://schemas.openxmlformats.org/officeDocument/2006/relationships/image" Target="../media/image4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jpg"/><Relationship Id="rId4" Type="http://schemas.openxmlformats.org/officeDocument/2006/relationships/image" Target="../media/image38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hyperlink" Target="https://www.cycligent.com/git-tool" TargetMode="External"/><Relationship Id="rId4" Type="http://schemas.openxmlformats.org/officeDocument/2006/relationships/hyperlink" Target="https://gitup.co/" TargetMode="External"/><Relationship Id="rId5" Type="http://schemas.openxmlformats.org/officeDocument/2006/relationships/hyperlink" Target="https://git-scm.com/docs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17.png"/><Relationship Id="rId5" Type="http://schemas.openxmlformats.org/officeDocument/2006/relationships/image" Target="../media/image8.png"/><Relationship Id="rId6" Type="http://schemas.openxmlformats.org/officeDocument/2006/relationships/image" Target="../media/image1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jpg"/><Relationship Id="rId4" Type="http://schemas.openxmlformats.org/officeDocument/2006/relationships/image" Target="../media/image3.png"/><Relationship Id="rId5" Type="http://schemas.openxmlformats.org/officeDocument/2006/relationships/image" Target="../media/image1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 </a:t>
            </a:r>
            <a:r>
              <a:rPr lang="en"/>
              <a:t>入门指南</a:t>
            </a:r>
            <a:endParaRPr/>
          </a:p>
        </p:txBody>
      </p:sp>
      <p:sp>
        <p:nvSpPr>
          <p:cNvPr id="67" name="Google Shape;67;p13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xubowen@HardwareSystem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 in Practice: </a:t>
            </a:r>
            <a:r>
              <a:rPr lang="en"/>
              <a:t>操作区变化 add/commit </a:t>
            </a:r>
            <a:endParaRPr/>
          </a:p>
        </p:txBody>
      </p:sp>
      <p:pic>
        <p:nvPicPr>
          <p:cNvPr id="158" name="Google Shape;15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9350" y="1326825"/>
            <a:ext cx="7845301" cy="350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 in Practice: </a:t>
            </a:r>
            <a:r>
              <a:rPr lang="en"/>
              <a:t>保存临时工作 stash</a:t>
            </a:r>
            <a:endParaRPr/>
          </a:p>
        </p:txBody>
      </p:sp>
      <p:sp>
        <p:nvSpPr>
          <p:cNvPr id="164" name="Google Shape;164;p23"/>
          <p:cNvSpPr txBox="1"/>
          <p:nvPr>
            <p:ph idx="1" type="body"/>
          </p:nvPr>
        </p:nvSpPr>
        <p:spPr>
          <a:xfrm>
            <a:off x="311700" y="1266325"/>
            <a:ext cx="34143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不建议：</a:t>
            </a:r>
            <a:r>
              <a:rPr lang="en"/>
              <a:t>stash 多了容易乱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用 branch 替代，带有上下文更好理解</a:t>
            </a:r>
            <a:endParaRPr/>
          </a:p>
        </p:txBody>
      </p:sp>
      <p:pic>
        <p:nvPicPr>
          <p:cNvPr id="165" name="Google Shape;165;p23"/>
          <p:cNvPicPr preferRelativeResize="0"/>
          <p:nvPr/>
        </p:nvPicPr>
        <p:blipFill rotWithShape="1">
          <a:blip r:embed="rId3">
            <a:alphaModFix/>
          </a:blip>
          <a:srcRect b="0" l="0" r="2362" t="0"/>
          <a:stretch/>
        </p:blipFill>
        <p:spPr>
          <a:xfrm>
            <a:off x="4571400" y="1532050"/>
            <a:ext cx="4246075" cy="277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 in Practice: </a:t>
            </a:r>
            <a:r>
              <a:rPr lang="en"/>
              <a:t>提交信息写错了！--amend</a:t>
            </a:r>
            <a:endParaRPr/>
          </a:p>
        </p:txBody>
      </p:sp>
      <p:sp>
        <p:nvSpPr>
          <p:cNvPr id="171" name="Google Shape;171;p24"/>
          <p:cNvSpPr txBox="1"/>
          <p:nvPr>
            <p:ph idx="1" type="body"/>
          </p:nvPr>
        </p:nvSpPr>
        <p:spPr>
          <a:xfrm>
            <a:off x="311700" y="1266175"/>
            <a:ext cx="39063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Commit Message 书写原则：</a:t>
            </a:r>
            <a:endParaRPr sz="1800"/>
          </a:p>
          <a:p>
            <a:pPr indent="-3429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○"/>
            </a:pPr>
            <a:r>
              <a:rPr lang="en" sz="1800"/>
              <a:t>简短、清晰描述地做了什么</a:t>
            </a:r>
            <a:endParaRPr sz="1800"/>
          </a:p>
          <a:p>
            <a:pPr indent="-3429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最好附上 Task 链接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amend：把</a:t>
            </a:r>
            <a:r>
              <a:rPr b="1" lang="en" sz="1800"/>
              <a:t>暂存区</a:t>
            </a:r>
            <a:r>
              <a:rPr lang="en" sz="1800"/>
              <a:t>的内容合并到最后一个 Commit，并修改 Commit 信息</a:t>
            </a:r>
            <a:endParaRPr sz="1800"/>
          </a:p>
        </p:txBody>
      </p:sp>
      <p:pic>
        <p:nvPicPr>
          <p:cNvPr id="172" name="Google Shape;17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5800" y="1392013"/>
            <a:ext cx="4437000" cy="30510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26775" y="1392025"/>
            <a:ext cx="4651371" cy="305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 in Practice: </a:t>
            </a:r>
            <a:r>
              <a:rPr lang="en"/>
              <a:t>提交第一个功能代码 push</a:t>
            </a:r>
            <a:endParaRPr/>
          </a:p>
        </p:txBody>
      </p:sp>
      <p:sp>
        <p:nvSpPr>
          <p:cNvPr id="179" name="Google Shape;179;p25"/>
          <p:cNvSpPr txBox="1"/>
          <p:nvPr>
            <p:ph idx="1" type="body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git push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arc diff &amp; arc land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高危参数：--force  ⚠️</a:t>
            </a:r>
            <a:endParaRPr sz="1800"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强行改变远程 git 树（删除）</a:t>
            </a:r>
            <a:endParaRPr sz="1800"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仅当远程分支只有自己使用</a:t>
            </a:r>
            <a:endParaRPr sz="1800"/>
          </a:p>
        </p:txBody>
      </p:sp>
      <p:pic>
        <p:nvPicPr>
          <p:cNvPr id="180" name="Google Shape;18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8825" y="1438575"/>
            <a:ext cx="4527600" cy="29579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 in Practice: </a:t>
            </a:r>
            <a:r>
              <a:rPr lang="en"/>
              <a:t>同时接到多个开发任务 branch</a:t>
            </a:r>
            <a:endParaRPr/>
          </a:p>
        </p:txBody>
      </p:sp>
      <p:sp>
        <p:nvSpPr>
          <p:cNvPr id="186" name="Google Shape;186;p26"/>
          <p:cNvSpPr txBox="1"/>
          <p:nvPr>
            <p:ph idx="1" type="body"/>
          </p:nvPr>
        </p:nvSpPr>
        <p:spPr>
          <a:xfrm>
            <a:off x="311700" y="1266175"/>
            <a:ext cx="37542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每个 Commit 都是在父 Commit 的基础上变更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任何时候都可以分叉备份旧工作，开始做新事情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向上生长 + 分支 = git 🌲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没事儿多切分支</a:t>
            </a:r>
            <a:endParaRPr sz="1800"/>
          </a:p>
        </p:txBody>
      </p:sp>
      <p:pic>
        <p:nvPicPr>
          <p:cNvPr id="187" name="Google Shape;18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5525" y="1406763"/>
            <a:ext cx="4123950" cy="180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65100" y="1487463"/>
            <a:ext cx="4509401" cy="255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27887" y="1152413"/>
            <a:ext cx="2839236" cy="368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3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3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 in Practice: 同时接到多个开发任务 branch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27"/>
          <p:cNvSpPr txBox="1"/>
          <p:nvPr>
            <p:ph idx="1" type="body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HEAD：当前操作的分支的顶部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常用指令：</a:t>
            </a:r>
            <a:endParaRPr sz="1800"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创建分支：</a:t>
            </a:r>
            <a:r>
              <a:rPr lang="en" sz="1400"/>
              <a:t>git branch [branch]</a:t>
            </a:r>
            <a:endParaRPr sz="1400"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切换 HEAD：git checkout [branch]</a:t>
            </a:r>
            <a:endParaRPr sz="1400"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创建并切换：git checkout </a:t>
            </a:r>
            <a:r>
              <a:rPr b="1" lang="en" sz="1400"/>
              <a:t>-b</a:t>
            </a:r>
            <a:r>
              <a:rPr lang="en" sz="1400"/>
              <a:t> [branch]</a:t>
            </a:r>
            <a:endParaRPr sz="1400"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创建并复制远程分支：git checkout </a:t>
            </a:r>
            <a:r>
              <a:rPr b="1" lang="en" sz="1400"/>
              <a:t>-t</a:t>
            </a:r>
            <a:r>
              <a:rPr lang="en" sz="1400"/>
              <a:t> origin/[remote_branch]</a:t>
            </a:r>
            <a:endParaRPr sz="1400"/>
          </a:p>
        </p:txBody>
      </p:sp>
      <p:pic>
        <p:nvPicPr>
          <p:cNvPr id="196" name="Google Shape;196;p27"/>
          <p:cNvPicPr preferRelativeResize="0"/>
          <p:nvPr/>
        </p:nvPicPr>
        <p:blipFill rotWithShape="1">
          <a:blip r:embed="rId3">
            <a:alphaModFix/>
          </a:blip>
          <a:srcRect b="0" l="1283" r="0" t="0"/>
          <a:stretch/>
        </p:blipFill>
        <p:spPr>
          <a:xfrm>
            <a:off x="4445825" y="1620525"/>
            <a:ext cx="4469575" cy="259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 in Practice: </a:t>
            </a:r>
            <a:r>
              <a:rPr lang="en"/>
              <a:t>提交合并多个分支 cherry-pick</a:t>
            </a:r>
            <a:endParaRPr/>
          </a:p>
        </p:txBody>
      </p:sp>
      <p:sp>
        <p:nvSpPr>
          <p:cNvPr id="202" name="Google Shape;202;p28"/>
          <p:cNvSpPr txBox="1"/>
          <p:nvPr>
            <p:ph idx="1" type="body"/>
          </p:nvPr>
        </p:nvSpPr>
        <p:spPr>
          <a:xfrm>
            <a:off x="311700" y="1266325"/>
            <a:ext cx="39525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丰收季节选择最好的果子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把其他分支的 Commit 拿过来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常用指令：</a:t>
            </a:r>
            <a:endParaRPr/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取一个果子：git cherry-pick [commit_id]</a:t>
            </a:r>
            <a:endParaRPr/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取一串果子：</a:t>
            </a:r>
            <a:r>
              <a:rPr lang="en"/>
              <a:t>git cherry-pick [commit_id_1]..[commit_id_2]</a:t>
            </a:r>
            <a:endParaRPr/>
          </a:p>
        </p:txBody>
      </p:sp>
      <p:pic>
        <p:nvPicPr>
          <p:cNvPr id="203" name="Google Shape;20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14825" y="1452800"/>
            <a:ext cx="4217475" cy="236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50088" y="1397426"/>
            <a:ext cx="4346951" cy="291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3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 in Practice: cherry-pick </a:t>
            </a:r>
            <a:r>
              <a:rPr lang="en"/>
              <a:t>出现冲突了！</a:t>
            </a:r>
            <a:endParaRPr/>
          </a:p>
        </p:txBody>
      </p:sp>
      <p:sp>
        <p:nvSpPr>
          <p:cNvPr id="210" name="Google Shape;210;p29"/>
          <p:cNvSpPr txBox="1"/>
          <p:nvPr>
            <p:ph idx="1" type="body"/>
          </p:nvPr>
        </p:nvSpPr>
        <p:spPr>
          <a:xfrm>
            <a:off x="311700" y="1266325"/>
            <a:ext cx="42603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摘过来的 commit 和 master 上某个 commit 修改了同一个文件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找到当事人确认保留哪段，修改之后 add &amp; cherry-pick --continue</a:t>
            </a:r>
            <a:endParaRPr/>
          </a:p>
        </p:txBody>
      </p:sp>
      <p:pic>
        <p:nvPicPr>
          <p:cNvPr id="211" name="Google Shape;21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50925" y="2475650"/>
            <a:ext cx="3298500" cy="207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50925" y="1266325"/>
            <a:ext cx="3298500" cy="11816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 in Practice: </a:t>
            </a:r>
            <a:r>
              <a:rPr lang="en"/>
              <a:t>开发分支要合并主干了 merge</a:t>
            </a:r>
            <a:endParaRPr/>
          </a:p>
        </p:txBody>
      </p:sp>
      <p:sp>
        <p:nvSpPr>
          <p:cNvPr id="218" name="Google Shape;218;p30"/>
          <p:cNvSpPr txBox="1"/>
          <p:nvPr>
            <p:ph idx="1" type="body"/>
          </p:nvPr>
        </p:nvSpPr>
        <p:spPr>
          <a:xfrm>
            <a:off x="311700" y="1266325"/>
            <a:ext cx="3566100" cy="27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</a:pPr>
            <a:r>
              <a:rPr lang="en"/>
              <a:t>HEAD </a:t>
            </a:r>
            <a:r>
              <a:rPr lang="en"/>
              <a:t>切换到 master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执行 git merge feature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如果 master 分支在分叉处又有生长，会生成 Merge Commit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19" name="Google Shape;21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4225" y="1400675"/>
            <a:ext cx="4152801" cy="309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69525" y="1400671"/>
            <a:ext cx="3875868" cy="3143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47973" y="1267375"/>
            <a:ext cx="5233874" cy="275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3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3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 in Practice: </a:t>
            </a:r>
            <a:r>
              <a:rPr lang="en"/>
              <a:t>M</a:t>
            </a:r>
            <a:r>
              <a:rPr lang="en"/>
              <a:t>erge Commit </a:t>
            </a:r>
            <a:r>
              <a:rPr lang="en"/>
              <a:t>不好看？squash</a:t>
            </a:r>
            <a:endParaRPr/>
          </a:p>
        </p:txBody>
      </p:sp>
      <p:sp>
        <p:nvSpPr>
          <p:cNvPr id="227" name="Google Shape;227;p31"/>
          <p:cNvSpPr txBox="1"/>
          <p:nvPr>
            <p:ph idx="1" type="body"/>
          </p:nvPr>
        </p:nvSpPr>
        <p:spPr>
          <a:xfrm>
            <a:off x="311700" y="1266325"/>
            <a:ext cx="3566100" cy="27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目的：消除 Merge Commit 和环路</a:t>
            </a:r>
            <a:endParaRPr/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方式：压扁 feature，放到暂存区，自行 commit</a:t>
            </a:r>
            <a:endParaRPr/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缺点：丢失历史提交细节</a:t>
            </a:r>
            <a:endParaRPr/>
          </a:p>
        </p:txBody>
      </p:sp>
      <p:pic>
        <p:nvPicPr>
          <p:cNvPr id="228" name="Google Shape;22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50425" y="1400675"/>
            <a:ext cx="4152801" cy="309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70200" y="1451711"/>
            <a:ext cx="4465638" cy="2349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40722" y="1352400"/>
            <a:ext cx="5066351" cy="266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3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3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</a:t>
            </a:r>
            <a:r>
              <a:rPr lang="en"/>
              <a:t>it </a:t>
            </a:r>
            <a:r>
              <a:rPr lang="en"/>
              <a:t>是什么</a:t>
            </a:r>
            <a:endParaRPr/>
          </a:p>
        </p:txBody>
      </p:sp>
      <p:sp>
        <p:nvSpPr>
          <p:cNvPr id="73" name="Google Shape;73;p1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分布式 </a:t>
            </a:r>
            <a:r>
              <a:rPr lang="en"/>
              <a:t>的</a:t>
            </a:r>
            <a:r>
              <a:rPr b="1" lang="en"/>
              <a:t> </a:t>
            </a:r>
            <a:r>
              <a:rPr b="1" lang="en"/>
              <a:t>版本控制 </a:t>
            </a:r>
            <a:r>
              <a:rPr lang="en"/>
              <a:t>软件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Linus Torvalds - git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     </a:t>
            </a:r>
            <a:endParaRPr/>
          </a:p>
        </p:txBody>
      </p:sp>
      <p:pic>
        <p:nvPicPr>
          <p:cNvPr id="74" name="Google Shape;74;p1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9685" y="2429581"/>
            <a:ext cx="1357976" cy="4619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4"/>
          <p:cNvSpPr txBox="1"/>
          <p:nvPr/>
        </p:nvSpPr>
        <p:spPr>
          <a:xfrm>
            <a:off x="1891931" y="2459334"/>
            <a:ext cx="4478700" cy="350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--distributed-even-if-your-workflow-isnt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6" name="Google Shape;76;p14"/>
          <p:cNvSpPr txBox="1"/>
          <p:nvPr/>
        </p:nvSpPr>
        <p:spPr>
          <a:xfrm>
            <a:off x="1891925" y="2459325"/>
            <a:ext cx="4478700" cy="350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--local-branching-on-the-cheap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7" name="Google Shape;77;p14"/>
          <p:cNvSpPr txBox="1"/>
          <p:nvPr/>
        </p:nvSpPr>
        <p:spPr>
          <a:xfrm>
            <a:off x="1891931" y="2459334"/>
            <a:ext cx="4478700" cy="350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--everything-is-local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8" name="Google Shape;78;p14"/>
          <p:cNvSpPr txBox="1"/>
          <p:nvPr/>
        </p:nvSpPr>
        <p:spPr>
          <a:xfrm>
            <a:off x="1891931" y="2459334"/>
            <a:ext cx="4478700" cy="350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--distributed-is-the-new-centralized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9" name="Google Shape;79;p14"/>
          <p:cNvSpPr txBox="1"/>
          <p:nvPr/>
        </p:nvSpPr>
        <p:spPr>
          <a:xfrm>
            <a:off x="1891931" y="2459334"/>
            <a:ext cx="4478700" cy="350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--fast-version-control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 in Practice: </a:t>
            </a:r>
            <a:r>
              <a:rPr lang="en"/>
              <a:t> 更优雅的解决方案 </a:t>
            </a:r>
            <a:r>
              <a:rPr lang="en"/>
              <a:t>rebase</a:t>
            </a:r>
            <a:endParaRPr/>
          </a:p>
        </p:txBody>
      </p:sp>
      <p:sp>
        <p:nvSpPr>
          <p:cNvPr id="236" name="Google Shape;236;p32"/>
          <p:cNvSpPr txBox="1"/>
          <p:nvPr>
            <p:ph idx="1" type="body"/>
          </p:nvPr>
        </p:nvSpPr>
        <p:spPr>
          <a:xfrm>
            <a:off x="311700" y="1266325"/>
            <a:ext cx="33621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干掉 Merge Commit，同时保留细节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保持 Git 树清爽，便于每个人阅读/回滚</a:t>
            </a:r>
            <a:endParaRPr/>
          </a:p>
        </p:txBody>
      </p:sp>
      <p:pic>
        <p:nvPicPr>
          <p:cNvPr id="237" name="Google Shape;23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98300" y="1266325"/>
            <a:ext cx="3133519" cy="341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86198" y="1341913"/>
            <a:ext cx="5130700" cy="2760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3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 in Practice: </a:t>
            </a:r>
            <a:r>
              <a:rPr lang="en"/>
              <a:t>分解来看</a:t>
            </a:r>
            <a:r>
              <a:rPr lang="en"/>
              <a:t> rebase 到底做了什么</a:t>
            </a:r>
            <a:endParaRPr/>
          </a:p>
        </p:txBody>
      </p:sp>
      <p:pic>
        <p:nvPicPr>
          <p:cNvPr id="244" name="Google Shape;244;p33"/>
          <p:cNvPicPr preferRelativeResize="0"/>
          <p:nvPr/>
        </p:nvPicPr>
        <p:blipFill rotWithShape="1">
          <a:blip r:embed="rId3">
            <a:alphaModFix/>
          </a:blip>
          <a:srcRect b="0" l="0" r="0" t="50465"/>
          <a:stretch/>
        </p:blipFill>
        <p:spPr>
          <a:xfrm>
            <a:off x="4821725" y="3702388"/>
            <a:ext cx="3386400" cy="74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33"/>
          <p:cNvPicPr preferRelativeResize="0"/>
          <p:nvPr/>
        </p:nvPicPr>
        <p:blipFill rotWithShape="1">
          <a:blip r:embed="rId4">
            <a:alphaModFix/>
          </a:blip>
          <a:srcRect b="31866" l="0" r="0" t="0"/>
          <a:stretch/>
        </p:blipFill>
        <p:spPr>
          <a:xfrm>
            <a:off x="1725775" y="2114804"/>
            <a:ext cx="2867350" cy="1597975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33"/>
          <p:cNvSpPr txBox="1"/>
          <p:nvPr/>
        </p:nvSpPr>
        <p:spPr>
          <a:xfrm>
            <a:off x="2574150" y="1389325"/>
            <a:ext cx="1170600" cy="3429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Local Repo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7" name="Google Shape;247;p33"/>
          <p:cNvSpPr txBox="1"/>
          <p:nvPr/>
        </p:nvSpPr>
        <p:spPr>
          <a:xfrm>
            <a:off x="5534675" y="1389325"/>
            <a:ext cx="1466400" cy="3429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Remote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 Repo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48" name="Google Shape;248;p33"/>
          <p:cNvPicPr preferRelativeResize="0"/>
          <p:nvPr/>
        </p:nvPicPr>
        <p:blipFill rotWithShape="1">
          <a:blip r:embed="rId4">
            <a:alphaModFix/>
          </a:blip>
          <a:srcRect b="0" l="0" r="0" t="68132"/>
          <a:stretch/>
        </p:blipFill>
        <p:spPr>
          <a:xfrm>
            <a:off x="1725775" y="3712775"/>
            <a:ext cx="2867350" cy="74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33"/>
          <p:cNvPicPr preferRelativeResize="0"/>
          <p:nvPr/>
        </p:nvPicPr>
        <p:blipFill rotWithShape="1">
          <a:blip r:embed="rId3">
            <a:alphaModFix/>
          </a:blip>
          <a:srcRect b="50465" l="0" r="0" t="0"/>
          <a:stretch/>
        </p:blipFill>
        <p:spPr>
          <a:xfrm>
            <a:off x="4821068" y="2946825"/>
            <a:ext cx="3386400" cy="747425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33"/>
          <p:cNvSpPr/>
          <p:nvPr/>
        </p:nvSpPr>
        <p:spPr>
          <a:xfrm>
            <a:off x="1461575" y="3836923"/>
            <a:ext cx="218700" cy="603300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33"/>
          <p:cNvSpPr txBox="1"/>
          <p:nvPr/>
        </p:nvSpPr>
        <p:spPr>
          <a:xfrm>
            <a:off x="786300" y="3878975"/>
            <a:ext cx="7377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切分支时相同部分</a:t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2" name="Google Shape;252;p33"/>
          <p:cNvSpPr/>
          <p:nvPr/>
        </p:nvSpPr>
        <p:spPr>
          <a:xfrm>
            <a:off x="8290025" y="3015150"/>
            <a:ext cx="159600" cy="603300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33"/>
          <p:cNvSpPr txBox="1"/>
          <p:nvPr/>
        </p:nvSpPr>
        <p:spPr>
          <a:xfrm>
            <a:off x="8425350" y="3085450"/>
            <a:ext cx="6681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远程新增部分</a:t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54" name="Google Shape;254;p33"/>
          <p:cNvCxnSpPr/>
          <p:nvPr/>
        </p:nvCxnSpPr>
        <p:spPr>
          <a:xfrm>
            <a:off x="1395250" y="3461025"/>
            <a:ext cx="342900" cy="277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55" name="Google Shape;255;p33"/>
          <p:cNvSpPr txBox="1"/>
          <p:nvPr/>
        </p:nvSpPr>
        <p:spPr>
          <a:xfrm>
            <a:off x="543900" y="3116975"/>
            <a:ext cx="9624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base，要 re 的就是这里</a:t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56" name="Google Shape;256;p33"/>
          <p:cNvPicPr preferRelativeResize="0"/>
          <p:nvPr/>
        </p:nvPicPr>
        <p:blipFill rotWithShape="1">
          <a:blip r:embed="rId4">
            <a:alphaModFix/>
          </a:blip>
          <a:srcRect b="31863" l="11150" r="0" t="17511"/>
          <a:stretch/>
        </p:blipFill>
        <p:spPr>
          <a:xfrm>
            <a:off x="1834700" y="1827850"/>
            <a:ext cx="2547551" cy="118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33"/>
          <p:cNvPicPr preferRelativeResize="0"/>
          <p:nvPr/>
        </p:nvPicPr>
        <p:blipFill rotWithShape="1">
          <a:blip r:embed="rId3">
            <a:alphaModFix/>
          </a:blip>
          <a:srcRect b="50465" l="0" r="8592" t="0"/>
          <a:stretch/>
        </p:blipFill>
        <p:spPr>
          <a:xfrm>
            <a:off x="1726425" y="2946825"/>
            <a:ext cx="3095300" cy="74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4550" y="1152425"/>
            <a:ext cx="8273374" cy="3606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9" name="Google Shape;259;p33"/>
          <p:cNvCxnSpPr/>
          <p:nvPr/>
        </p:nvCxnSpPr>
        <p:spPr>
          <a:xfrm flipH="1">
            <a:off x="5190925" y="2825975"/>
            <a:ext cx="597000" cy="10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60" name="Google Shape;260;p33"/>
          <p:cNvSpPr txBox="1"/>
          <p:nvPr/>
        </p:nvSpPr>
        <p:spPr>
          <a:xfrm>
            <a:off x="5737920" y="2600803"/>
            <a:ext cx="1017000" cy="2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新的 base</a:t>
            </a:r>
            <a:endParaRPr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" presetSubtype="8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-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3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 in Practice: </a:t>
            </a:r>
            <a:r>
              <a:rPr lang="en"/>
              <a:t>持续和远端保持同步 fetch/pull</a:t>
            </a:r>
            <a:endParaRPr/>
          </a:p>
        </p:txBody>
      </p:sp>
      <p:sp>
        <p:nvSpPr>
          <p:cNvPr id="266" name="Google Shape;266;p34"/>
          <p:cNvSpPr txBox="1"/>
          <p:nvPr>
            <p:ph idx="1" type="body"/>
          </p:nvPr>
        </p:nvSpPr>
        <p:spPr>
          <a:xfrm>
            <a:off x="311700" y="1266325"/>
            <a:ext cx="46095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目的：从 origin 拉取最新代码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在本地 master 没有 commit 时用 pull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也可以使用 fetch + rebase</a:t>
            </a:r>
            <a:endParaRPr/>
          </a:p>
        </p:txBody>
      </p:sp>
      <p:pic>
        <p:nvPicPr>
          <p:cNvPr id="267" name="Google Shape;26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2875" y="1344574"/>
            <a:ext cx="1560100" cy="31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55575" y="1344575"/>
            <a:ext cx="1685925" cy="3419475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34"/>
          <p:cNvSpPr/>
          <p:nvPr/>
        </p:nvSpPr>
        <p:spPr>
          <a:xfrm>
            <a:off x="6755275" y="2849650"/>
            <a:ext cx="293100" cy="378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 in Practice: </a:t>
            </a:r>
            <a:r>
              <a:rPr lang="en"/>
              <a:t>慎重使用 pull</a:t>
            </a:r>
            <a:endParaRPr/>
          </a:p>
        </p:txBody>
      </p:sp>
      <p:sp>
        <p:nvSpPr>
          <p:cNvPr id="275" name="Google Shape;275;p35"/>
          <p:cNvSpPr txBox="1"/>
          <p:nvPr>
            <p:ph idx="1" type="body"/>
          </p:nvPr>
        </p:nvSpPr>
        <p:spPr>
          <a:xfrm>
            <a:off x="311700" y="1266325"/>
            <a:ext cx="42603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pull = fetch + merge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本地 master 如果有 feature 提交，pull 之后是把 origin/master 给 merge 过来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如果有代码冲突，需要解决两遍</a:t>
            </a:r>
            <a:endParaRPr/>
          </a:p>
        </p:txBody>
      </p:sp>
      <p:pic>
        <p:nvPicPr>
          <p:cNvPr id="276" name="Google Shape;27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0400" y="1446425"/>
            <a:ext cx="1930525" cy="269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79700" y="1446413"/>
            <a:ext cx="2102925" cy="2942526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35"/>
          <p:cNvSpPr/>
          <p:nvPr/>
        </p:nvSpPr>
        <p:spPr>
          <a:xfrm>
            <a:off x="6517800" y="2768800"/>
            <a:ext cx="293100" cy="378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 in Practice: </a:t>
            </a:r>
            <a:r>
              <a:rPr lang="en"/>
              <a:t>做了奇怪的操作后悔了 reflog</a:t>
            </a:r>
            <a:endParaRPr/>
          </a:p>
        </p:txBody>
      </p:sp>
      <p:sp>
        <p:nvSpPr>
          <p:cNvPr id="284" name="Google Shape;284;p36"/>
          <p:cNvSpPr txBox="1"/>
          <p:nvPr>
            <p:ph idx="1" type="body"/>
          </p:nvPr>
        </p:nvSpPr>
        <p:spPr>
          <a:xfrm>
            <a:off x="311700" y="1266325"/>
            <a:ext cx="39852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万能的 reflog：几乎任何对 HEAD 做的操作都可以反悔（commit, rebase, pull ...）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reflog + reset --hard 回退</a:t>
            </a:r>
            <a:endParaRPr/>
          </a:p>
        </p:txBody>
      </p:sp>
      <p:pic>
        <p:nvPicPr>
          <p:cNvPr id="285" name="Google Shape;285;p36"/>
          <p:cNvPicPr preferRelativeResize="0"/>
          <p:nvPr/>
        </p:nvPicPr>
        <p:blipFill rotWithShape="1">
          <a:blip r:embed="rId3">
            <a:alphaModFix/>
          </a:blip>
          <a:srcRect b="0" l="0" r="3100" t="0"/>
          <a:stretch/>
        </p:blipFill>
        <p:spPr>
          <a:xfrm>
            <a:off x="5138150" y="1432026"/>
            <a:ext cx="3357124" cy="2279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96900" y="1462325"/>
            <a:ext cx="4649239" cy="227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3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7"/>
          <p:cNvSpPr txBox="1"/>
          <p:nvPr>
            <p:ph idx="1" type="body"/>
          </p:nvPr>
        </p:nvSpPr>
        <p:spPr>
          <a:xfrm>
            <a:off x="311700" y="1266325"/>
            <a:ext cx="4239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干掉</a:t>
            </a:r>
            <a:r>
              <a:rPr lang="en"/>
              <a:t>指定 Commits 并放到工作区（再 checkout 可以彻底干掉）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加上 --hard 自带 checkout 效果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指定 commit 范围：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HEAD^ 顶部的第一个 commit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HEAD~N 顶部的 N 个 commit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commit-Id 这个 commit 以上的全干掉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3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 in Practice: </a:t>
            </a:r>
            <a:r>
              <a:rPr lang="en"/>
              <a:t>代码没合，需求被砍了 reset</a:t>
            </a:r>
            <a:endParaRPr/>
          </a:p>
        </p:txBody>
      </p:sp>
      <p:pic>
        <p:nvPicPr>
          <p:cNvPr id="293" name="Google Shape;29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2425" y="1424575"/>
            <a:ext cx="4287900" cy="22943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 in Practice: </a:t>
            </a:r>
            <a:r>
              <a:rPr lang="en"/>
              <a:t>代码合了，需求被砍了 revert</a:t>
            </a:r>
            <a:endParaRPr/>
          </a:p>
        </p:txBody>
      </p:sp>
      <p:sp>
        <p:nvSpPr>
          <p:cNvPr id="299" name="Google Shape;299;p38"/>
          <p:cNvSpPr txBox="1"/>
          <p:nvPr>
            <p:ph idx="1" type="body"/>
          </p:nvPr>
        </p:nvSpPr>
        <p:spPr>
          <a:xfrm>
            <a:off x="311700" y="1266325"/>
            <a:ext cx="42603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指定某个 commit-id，生成一个镜像 commit（内容全是反向）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不是直接删除 commit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00" name="Google Shape;300;p38"/>
          <p:cNvPicPr preferRelativeResize="0"/>
          <p:nvPr/>
        </p:nvPicPr>
        <p:blipFill rotWithShape="1">
          <a:blip r:embed="rId3">
            <a:alphaModFix/>
          </a:blip>
          <a:srcRect b="0" l="0" r="3660" t="0"/>
          <a:stretch/>
        </p:blipFill>
        <p:spPr>
          <a:xfrm>
            <a:off x="6575600" y="1707775"/>
            <a:ext cx="2287800" cy="232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87800" y="1710493"/>
            <a:ext cx="2287800" cy="2315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9"/>
          <p:cNvSpPr txBox="1"/>
          <p:nvPr>
            <p:ph idx="1" type="body"/>
          </p:nvPr>
        </p:nvSpPr>
        <p:spPr>
          <a:xfrm>
            <a:off x="311700" y="1266325"/>
            <a:ext cx="42603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代码行粒度追踪上一个修改人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3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 in Practice: </a:t>
            </a:r>
            <a:r>
              <a:rPr lang="en"/>
              <a:t>古老无注释代码寻主 blame</a:t>
            </a:r>
            <a:endParaRPr/>
          </a:p>
        </p:txBody>
      </p:sp>
      <p:pic>
        <p:nvPicPr>
          <p:cNvPr id="308" name="Google Shape;30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8350" y="1408788"/>
            <a:ext cx="4267199" cy="2325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 in Practice: 要</a:t>
            </a:r>
            <a:r>
              <a:rPr lang="en"/>
              <a:t>发布稳定版本了 branch/tag</a:t>
            </a:r>
            <a:endParaRPr/>
          </a:p>
        </p:txBody>
      </p:sp>
      <p:sp>
        <p:nvSpPr>
          <p:cNvPr id="314" name="Google Shape;314;p40"/>
          <p:cNvSpPr txBox="1"/>
          <p:nvPr>
            <p:ph idx="1" type="body"/>
          </p:nvPr>
        </p:nvSpPr>
        <p:spPr>
          <a:xfrm>
            <a:off x="311700" y="1266325"/>
            <a:ext cx="41700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branch </a:t>
            </a:r>
            <a:r>
              <a:rPr lang="en"/>
              <a:t>的稳定版本可以继续修改（pick 新的 bugfix commit）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tag 的版本无法再修改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git show-ref 显示 tag 对应的 commit</a:t>
            </a:r>
            <a:endParaRPr/>
          </a:p>
        </p:txBody>
      </p:sp>
      <p:pic>
        <p:nvPicPr>
          <p:cNvPr id="315" name="Google Shape;31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4400" y="1266325"/>
            <a:ext cx="1657350" cy="282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50850" y="1412825"/>
            <a:ext cx="1705250" cy="2795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4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 in Practice: </a:t>
            </a:r>
            <a:r>
              <a:rPr lang="en"/>
              <a:t>想修改文件名大小写 mv</a:t>
            </a:r>
            <a:endParaRPr/>
          </a:p>
        </p:txBody>
      </p:sp>
      <p:sp>
        <p:nvSpPr>
          <p:cNvPr id="322" name="Google Shape;322;p41"/>
          <p:cNvSpPr txBox="1"/>
          <p:nvPr>
            <p:ph idx="1" type="body"/>
          </p:nvPr>
        </p:nvSpPr>
        <p:spPr>
          <a:xfrm>
            <a:off x="311700" y="1266325"/>
            <a:ext cx="42603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git </a:t>
            </a:r>
            <a:r>
              <a:rPr lang="en"/>
              <a:t>默认大小写不敏感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git config core.ignorecase false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git mv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23" name="Google Shape;323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9000" y="1330100"/>
            <a:ext cx="4035650" cy="2824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5"/>
          <p:cNvSpPr txBox="1"/>
          <p:nvPr>
            <p:ph idx="1" type="body"/>
          </p:nvPr>
        </p:nvSpPr>
        <p:spPr>
          <a:xfrm>
            <a:off x="311700" y="1266325"/>
            <a:ext cx="2229900" cy="21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管理</a:t>
            </a:r>
            <a:r>
              <a:rPr lang="en"/>
              <a:t>组织</a:t>
            </a:r>
            <a:r>
              <a:rPr lang="en"/>
              <a:t>文件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追踪文件变更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切换任意版本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便于多人协作</a:t>
            </a:r>
            <a:endParaRPr/>
          </a:p>
        </p:txBody>
      </p:sp>
      <p:sp>
        <p:nvSpPr>
          <p:cNvPr id="85" name="Google Shape;85;p15"/>
          <p:cNvSpPr txBox="1"/>
          <p:nvPr>
            <p:ph type="title"/>
          </p:nvPr>
        </p:nvSpPr>
        <p:spPr>
          <a:xfrm>
            <a:off x="311700" y="445025"/>
            <a:ext cx="55092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为什么要用 Git </a:t>
            </a:r>
            <a:r>
              <a:rPr lang="en"/>
              <a:t>：「效率」</a:t>
            </a:r>
            <a:endParaRPr/>
          </a:p>
        </p:txBody>
      </p:sp>
      <p:pic>
        <p:nvPicPr>
          <p:cNvPr id="86" name="Google Shape;8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58825" y="791975"/>
            <a:ext cx="2892125" cy="1779775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87" name="Google Shape;87;p15"/>
          <p:cNvPicPr preferRelativeResize="0"/>
          <p:nvPr/>
        </p:nvPicPr>
        <p:blipFill rotWithShape="1">
          <a:blip r:embed="rId4">
            <a:alphaModFix/>
          </a:blip>
          <a:srcRect b="0" l="0" r="8883" t="0"/>
          <a:stretch/>
        </p:blipFill>
        <p:spPr>
          <a:xfrm>
            <a:off x="5458825" y="2728750"/>
            <a:ext cx="2892125" cy="1779775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4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 in Practice: </a:t>
            </a:r>
            <a:r>
              <a:rPr lang="en"/>
              <a:t>某些文件不需要</a:t>
            </a:r>
            <a:r>
              <a:rPr lang="en"/>
              <a:t> git 追踪</a:t>
            </a:r>
            <a:endParaRPr/>
          </a:p>
        </p:txBody>
      </p:sp>
      <p:sp>
        <p:nvSpPr>
          <p:cNvPr id="329" name="Google Shape;329;p42"/>
          <p:cNvSpPr txBox="1"/>
          <p:nvPr>
            <p:ph idx="1" type="body"/>
          </p:nvPr>
        </p:nvSpPr>
        <p:spPr>
          <a:xfrm>
            <a:off x="311700" y="1266325"/>
            <a:ext cx="42603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缺点：只对新增文件有效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vim project_path/.gitignore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一般放 IDE 自动生成的文件</a:t>
            </a:r>
            <a:endParaRPr/>
          </a:p>
        </p:txBody>
      </p:sp>
      <p:pic>
        <p:nvPicPr>
          <p:cNvPr id="330" name="Google Shape;33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2400" y="1451775"/>
            <a:ext cx="3697775" cy="2592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 in Practice: </a:t>
            </a:r>
            <a:r>
              <a:rPr lang="en"/>
              <a:t>使用中遇到遇难问题</a:t>
            </a:r>
            <a:endParaRPr/>
          </a:p>
        </p:txBody>
      </p:sp>
      <p:sp>
        <p:nvSpPr>
          <p:cNvPr id="336" name="Google Shape;336;p43"/>
          <p:cNvSpPr txBox="1"/>
          <p:nvPr>
            <p:ph idx="1" type="body"/>
          </p:nvPr>
        </p:nvSpPr>
        <p:spPr>
          <a:xfrm>
            <a:off x="311700" y="1266325"/>
            <a:ext cx="42603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观察 </a:t>
            </a:r>
            <a:r>
              <a:rPr lang="en"/>
              <a:t>git 树，</a:t>
            </a:r>
            <a:r>
              <a:rPr lang="en"/>
              <a:t>组合操作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reflog 尝试回退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commit + branch 保存工作，把 master 给 reset --hard 再 cherry-pick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重新 clone</a:t>
            </a:r>
            <a:endParaRPr/>
          </a:p>
        </p:txBody>
      </p:sp>
      <p:pic>
        <p:nvPicPr>
          <p:cNvPr id="337" name="Google Shape;337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18150" y="1207798"/>
            <a:ext cx="2381800" cy="345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让 </a:t>
            </a:r>
            <a:r>
              <a:rPr lang="en"/>
              <a:t>Git 使用更高效</a:t>
            </a:r>
            <a:endParaRPr/>
          </a:p>
        </p:txBody>
      </p:sp>
      <p:sp>
        <p:nvSpPr>
          <p:cNvPr id="343" name="Google Shape;343;p4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入门：指令和工作区 </a:t>
            </a:r>
            <a:r>
              <a:rPr lang="en" u="sng">
                <a:solidFill>
                  <a:schemeClr val="hlink"/>
                </a:solidFill>
                <a:hlinkClick r:id="rId3"/>
              </a:rPr>
              <a:t>Cycligent Git Tool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进阶：Git </a:t>
            </a:r>
            <a:r>
              <a:rPr lang="en"/>
              <a:t>树变化 </a:t>
            </a:r>
            <a:r>
              <a:rPr lang="en" u="sng">
                <a:solidFill>
                  <a:schemeClr val="hlink"/>
                </a:solidFill>
                <a:hlinkClick r:id="rId4"/>
              </a:rPr>
              <a:t>GitUp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熟练</a:t>
            </a:r>
            <a:r>
              <a:rPr lang="en"/>
              <a:t>：git alias + </a:t>
            </a:r>
            <a:r>
              <a:rPr lang="en"/>
              <a:t>gitk（自带的简易 GUI）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精通：官方的 </a:t>
            </a:r>
            <a:r>
              <a:rPr lang="en" u="sng">
                <a:solidFill>
                  <a:schemeClr val="hlink"/>
                </a:solidFill>
                <a:hlinkClick r:id="rId5"/>
              </a:rPr>
              <a:t>Reference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备选：全功能 Git 工具 </a:t>
            </a:r>
            <a:r>
              <a:rPr lang="en"/>
              <a:t>SourceTree、Tower 等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6"/>
          <p:cNvSpPr txBox="1"/>
          <p:nvPr>
            <p:ph type="title"/>
          </p:nvPr>
        </p:nvSpPr>
        <p:spPr>
          <a:xfrm>
            <a:off x="311700" y="445025"/>
            <a:ext cx="25242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 的</a:t>
            </a:r>
            <a:r>
              <a:rPr lang="en"/>
              <a:t>优势</a:t>
            </a:r>
            <a:endParaRPr/>
          </a:p>
        </p:txBody>
      </p:sp>
      <p:sp>
        <p:nvSpPr>
          <p:cNvPr id="93" name="Google Shape;93;p16"/>
          <p:cNvSpPr txBox="1"/>
          <p:nvPr>
            <p:ph idx="1" type="body"/>
          </p:nvPr>
        </p:nvSpPr>
        <p:spPr>
          <a:xfrm>
            <a:off x="311700" y="1266325"/>
            <a:ext cx="3656700" cy="41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本地版本控制：单人</a:t>
            </a:r>
            <a:endParaRPr/>
          </a:p>
        </p:txBody>
      </p:sp>
      <p:sp>
        <p:nvSpPr>
          <p:cNvPr id="94" name="Google Shape;94;p16"/>
          <p:cNvSpPr txBox="1"/>
          <p:nvPr>
            <p:ph idx="1" type="body"/>
          </p:nvPr>
        </p:nvSpPr>
        <p:spPr>
          <a:xfrm>
            <a:off x="311700" y="1875925"/>
            <a:ext cx="3656700" cy="41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中心化</a:t>
            </a:r>
            <a:r>
              <a:rPr lang="en"/>
              <a:t>版本控制</a:t>
            </a:r>
            <a:r>
              <a:rPr lang="en"/>
              <a:t>：</a:t>
            </a:r>
            <a:r>
              <a:rPr lang="en"/>
              <a:t>多人协作，依赖中心节点（SVN）</a:t>
            </a:r>
            <a:endParaRPr/>
          </a:p>
        </p:txBody>
      </p:sp>
      <p:sp>
        <p:nvSpPr>
          <p:cNvPr id="95" name="Google Shape;95;p16"/>
          <p:cNvSpPr txBox="1"/>
          <p:nvPr>
            <p:ph idx="1" type="body"/>
          </p:nvPr>
        </p:nvSpPr>
        <p:spPr>
          <a:xfrm>
            <a:off x="311700" y="3018925"/>
            <a:ext cx="3656700" cy="41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分布式</a:t>
            </a:r>
            <a:r>
              <a:rPr lang="en"/>
              <a:t>版本控制</a:t>
            </a:r>
            <a:r>
              <a:rPr lang="en"/>
              <a:t>：</a:t>
            </a:r>
            <a:r>
              <a:rPr lang="en"/>
              <a:t>多人、不受中心节点影响（GIT）</a:t>
            </a:r>
            <a:endParaRPr/>
          </a:p>
        </p:txBody>
      </p:sp>
      <p:pic>
        <p:nvPicPr>
          <p:cNvPr id="96" name="Google Shape;9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6300" y="1076226"/>
            <a:ext cx="3868824" cy="330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54463" y="1076225"/>
            <a:ext cx="4752502" cy="330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42650" y="706088"/>
            <a:ext cx="3376125" cy="4043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36138" y="1278875"/>
            <a:ext cx="4989174" cy="2585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"/>
                            </p:stCondLst>
                            <p:childTnLst>
                              <p:par>
                                <p:cTn fill="hold" nodeType="after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"/>
                            </p:stCondLst>
                            <p:childTnLst>
                              <p:par>
                                <p:cTn fill="hold" nodeType="after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"/>
                            </p:stCondLst>
                            <p:childTnLst>
                              <p:par>
                                <p:cTn fill="hold" nodeType="after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 txBox="1"/>
          <p:nvPr>
            <p:ph type="title"/>
          </p:nvPr>
        </p:nvSpPr>
        <p:spPr>
          <a:xfrm>
            <a:off x="311700" y="445025"/>
            <a:ext cx="38880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 </a:t>
            </a:r>
            <a:r>
              <a:rPr lang="en"/>
              <a:t>为基础</a:t>
            </a:r>
            <a:r>
              <a:rPr lang="en"/>
              <a:t>的系统</a:t>
            </a:r>
            <a:endParaRPr/>
          </a:p>
        </p:txBody>
      </p:sp>
      <p:sp>
        <p:nvSpPr>
          <p:cNvPr id="105" name="Google Shape;105;p17"/>
          <p:cNvSpPr txBox="1"/>
          <p:nvPr>
            <p:ph idx="1" type="body"/>
          </p:nvPr>
        </p:nvSpPr>
        <p:spPr>
          <a:xfrm>
            <a:off x="311700" y="1266325"/>
            <a:ext cx="3511800" cy="17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管理多个 Git 项目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权限控制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代码审查 Code Review</a:t>
            </a:r>
            <a:endParaRPr/>
          </a:p>
        </p:txBody>
      </p:sp>
      <p:pic>
        <p:nvPicPr>
          <p:cNvPr id="106" name="Google Shape;106;p17"/>
          <p:cNvPicPr preferRelativeResize="0"/>
          <p:nvPr/>
        </p:nvPicPr>
        <p:blipFill rotWithShape="1">
          <a:blip r:embed="rId3">
            <a:alphaModFix/>
          </a:blip>
          <a:srcRect b="10002" l="0" r="0" t="8478"/>
          <a:stretch/>
        </p:blipFill>
        <p:spPr>
          <a:xfrm>
            <a:off x="4138650" y="1515750"/>
            <a:ext cx="4649476" cy="286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7"/>
          <p:cNvPicPr preferRelativeResize="0"/>
          <p:nvPr/>
        </p:nvPicPr>
        <p:blipFill rotWithShape="1">
          <a:blip r:embed="rId4">
            <a:alphaModFix/>
          </a:blip>
          <a:srcRect b="15117" l="13526" r="14942" t="0"/>
          <a:stretch/>
        </p:blipFill>
        <p:spPr>
          <a:xfrm>
            <a:off x="4754501" y="1544500"/>
            <a:ext cx="1120525" cy="8919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7"/>
          <p:cNvPicPr preferRelativeResize="0"/>
          <p:nvPr/>
        </p:nvPicPr>
        <p:blipFill rotWithShape="1">
          <a:blip r:embed="rId5">
            <a:alphaModFix/>
          </a:blip>
          <a:srcRect b="9145" l="6762" r="5069" t="8169"/>
          <a:stretch/>
        </p:blipFill>
        <p:spPr>
          <a:xfrm>
            <a:off x="7037549" y="1585950"/>
            <a:ext cx="1000187" cy="89195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7"/>
          <p:cNvSpPr/>
          <p:nvPr/>
        </p:nvSpPr>
        <p:spPr>
          <a:xfrm>
            <a:off x="4624025" y="4354567"/>
            <a:ext cx="980400" cy="2268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Keep-Android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110" name="Google Shape;110;p17"/>
          <p:cNvSpPr/>
          <p:nvPr/>
        </p:nvSpPr>
        <p:spPr>
          <a:xfrm>
            <a:off x="5973175" y="4354567"/>
            <a:ext cx="980400" cy="2268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Keep-Android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111" name="Google Shape;111;p17"/>
          <p:cNvSpPr/>
          <p:nvPr/>
        </p:nvSpPr>
        <p:spPr>
          <a:xfrm>
            <a:off x="7322325" y="4354567"/>
            <a:ext cx="980400" cy="2268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Keep-iOS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112" name="Google Shape;112;p17"/>
          <p:cNvSpPr/>
          <p:nvPr/>
        </p:nvSpPr>
        <p:spPr>
          <a:xfrm>
            <a:off x="4700229" y="963292"/>
            <a:ext cx="980400" cy="2268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Keep-Android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113" name="Google Shape;113;p17"/>
          <p:cNvSpPr/>
          <p:nvPr/>
        </p:nvSpPr>
        <p:spPr>
          <a:xfrm>
            <a:off x="5246355" y="1239529"/>
            <a:ext cx="980400" cy="2268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Keep-Web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114" name="Google Shape;114;p17"/>
          <p:cNvSpPr/>
          <p:nvPr/>
        </p:nvSpPr>
        <p:spPr>
          <a:xfrm>
            <a:off x="5973163" y="963292"/>
            <a:ext cx="980400" cy="2268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Keep-iOS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115" name="Google Shape;115;p17"/>
          <p:cNvSpPr/>
          <p:nvPr/>
        </p:nvSpPr>
        <p:spPr>
          <a:xfrm>
            <a:off x="6707746" y="1239517"/>
            <a:ext cx="980400" cy="2268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Keep-AI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116" name="Google Shape;116;p17"/>
          <p:cNvSpPr/>
          <p:nvPr/>
        </p:nvSpPr>
        <p:spPr>
          <a:xfrm>
            <a:off x="7246113" y="963292"/>
            <a:ext cx="980400" cy="2268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Keep-Data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117" name="Google Shape;117;p17"/>
          <p:cNvSpPr/>
          <p:nvPr/>
        </p:nvSpPr>
        <p:spPr>
          <a:xfrm>
            <a:off x="3733200" y="1426725"/>
            <a:ext cx="634200" cy="1203000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 </a:t>
            </a:r>
            <a:r>
              <a:rPr lang="en"/>
              <a:t>使用要铭记</a:t>
            </a:r>
            <a:endParaRPr/>
          </a:p>
        </p:txBody>
      </p:sp>
      <p:sp>
        <p:nvSpPr>
          <p:cNvPr id="123" name="Google Shape;123;p18"/>
          <p:cNvSpPr txBox="1"/>
          <p:nvPr>
            <p:ph idx="1" type="body"/>
          </p:nvPr>
        </p:nvSpPr>
        <p:spPr>
          <a:xfrm>
            <a:off x="311700" y="1266325"/>
            <a:ext cx="7473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没事就 git status 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没事就 commit 然后切个分支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几乎所有操作都有唯一 ID，reset 可以复原到这个状态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遇到问题观察 git 树，尝试 reflog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 准备：本地仓库</a:t>
            </a:r>
            <a:r>
              <a:rPr lang="en"/>
              <a:t>初始化</a:t>
            </a:r>
            <a:endParaRPr/>
          </a:p>
        </p:txBody>
      </p:sp>
      <p:sp>
        <p:nvSpPr>
          <p:cNvPr id="129" name="Google Shape;129;p19"/>
          <p:cNvSpPr txBox="1"/>
          <p:nvPr>
            <p:ph idx="1" type="body"/>
          </p:nvPr>
        </p:nvSpPr>
        <p:spPr>
          <a:xfrm>
            <a:off x="311700" y="1266325"/>
            <a:ext cx="37125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初始化本地仓库，关联到远程</a:t>
            </a:r>
            <a:endParaRPr/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git init</a:t>
            </a:r>
            <a:endParaRPr sz="1200"/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git remote add origin [remote_url]</a:t>
            </a:r>
            <a:endParaRPr sz="1200"/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git pull origin master</a:t>
            </a:r>
            <a:endParaRPr sz="12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clone 远程仓库到本地  ✅</a:t>
            </a:r>
            <a:endParaRPr/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git clone [remote_url]</a:t>
            </a:r>
            <a:endParaRPr sz="12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origin = 远程仓库</a:t>
            </a:r>
            <a:endParaRPr/>
          </a:p>
        </p:txBody>
      </p:sp>
      <p:pic>
        <p:nvPicPr>
          <p:cNvPr id="130" name="Google Shape;13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59250" y="1338825"/>
            <a:ext cx="4479300" cy="239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 </a:t>
            </a:r>
            <a:r>
              <a:rPr lang="en"/>
              <a:t>准备：用户信息配置</a:t>
            </a:r>
            <a:endParaRPr/>
          </a:p>
        </p:txBody>
      </p:sp>
      <p:sp>
        <p:nvSpPr>
          <p:cNvPr id="136" name="Google Shape;136;p20"/>
          <p:cNvSpPr txBox="1"/>
          <p:nvPr>
            <p:ph idx="1" type="body"/>
          </p:nvPr>
        </p:nvSpPr>
        <p:spPr>
          <a:xfrm>
            <a:off x="311700" y="1266325"/>
            <a:ext cx="4158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本地和远程仓库通讯时</a:t>
            </a:r>
            <a:r>
              <a:rPr lang="en"/>
              <a:t>验证</a:t>
            </a:r>
            <a:r>
              <a:rPr lang="en"/>
              <a:t>身份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特定仓库 ✅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git config user.name[email]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/project/.git/config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全局配置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git config --global user.name[email]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~/.gitconfig</a:t>
            </a:r>
            <a:endParaRPr/>
          </a:p>
        </p:txBody>
      </p:sp>
      <p:pic>
        <p:nvPicPr>
          <p:cNvPr id="137" name="Google Shape;13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02975" y="1351588"/>
            <a:ext cx="4431600" cy="2370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 in Practice: </a:t>
            </a:r>
            <a:r>
              <a:rPr lang="en"/>
              <a:t>开发来 Keep 后第一个功能</a:t>
            </a:r>
            <a:endParaRPr/>
          </a:p>
        </p:txBody>
      </p:sp>
      <p:sp>
        <p:nvSpPr>
          <p:cNvPr id="143" name="Google Shape;143;p21"/>
          <p:cNvSpPr txBox="1"/>
          <p:nvPr>
            <p:ph idx="1" type="body"/>
          </p:nvPr>
        </p:nvSpPr>
        <p:spPr>
          <a:xfrm>
            <a:off x="311700" y="1266175"/>
            <a:ext cx="33612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</a:pPr>
            <a:r>
              <a:rPr lang="en" sz="1800"/>
              <a:t>Git 的主要</a:t>
            </a:r>
            <a:r>
              <a:rPr lang="en" sz="1800"/>
              <a:t>操作</a:t>
            </a:r>
            <a:r>
              <a:rPr lang="en" sz="1800"/>
              <a:t>区域</a:t>
            </a:r>
            <a:endParaRPr sz="1800"/>
          </a:p>
          <a:p>
            <a:pPr indent="-3175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Working  工作区</a:t>
            </a:r>
            <a:endParaRPr sz="1400"/>
          </a:p>
          <a:p>
            <a:pPr indent="-3175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Staging   暂存区</a:t>
            </a:r>
            <a:endParaRPr sz="1400"/>
          </a:p>
          <a:p>
            <a:pPr indent="-3175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Local      本地仓库</a:t>
            </a:r>
            <a:endParaRPr sz="1400"/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Remote Repo = </a:t>
            </a:r>
            <a:r>
              <a:rPr lang="en" sz="1800"/>
              <a:t>origin</a:t>
            </a:r>
            <a:endParaRPr sz="1800"/>
          </a:p>
          <a:p>
            <a:pPr indent="-3175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向 origin 提交自己的代码</a:t>
            </a:r>
            <a:endParaRPr sz="1400"/>
          </a:p>
          <a:p>
            <a:pPr indent="-3175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从 origin 拉取同事的代码</a:t>
            </a:r>
            <a:endParaRPr sz="1400"/>
          </a:p>
        </p:txBody>
      </p:sp>
      <p:pic>
        <p:nvPicPr>
          <p:cNvPr id="144" name="Google Shape;144;p21"/>
          <p:cNvPicPr preferRelativeResize="0"/>
          <p:nvPr/>
        </p:nvPicPr>
        <p:blipFill rotWithShape="1">
          <a:blip r:embed="rId3">
            <a:alphaModFix/>
          </a:blip>
          <a:srcRect b="33123" l="0" r="0" t="0"/>
          <a:stretch/>
        </p:blipFill>
        <p:spPr>
          <a:xfrm>
            <a:off x="4483625" y="1348450"/>
            <a:ext cx="4073225" cy="2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1"/>
          <p:cNvSpPr/>
          <p:nvPr/>
        </p:nvSpPr>
        <p:spPr>
          <a:xfrm>
            <a:off x="4010175" y="2372150"/>
            <a:ext cx="939000" cy="3957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git checkout</a:t>
            </a:r>
            <a:endParaRPr sz="900"/>
          </a:p>
        </p:txBody>
      </p:sp>
      <p:sp>
        <p:nvSpPr>
          <p:cNvPr id="146" name="Google Shape;146;p21"/>
          <p:cNvSpPr/>
          <p:nvPr/>
        </p:nvSpPr>
        <p:spPr>
          <a:xfrm>
            <a:off x="4948599" y="3192075"/>
            <a:ext cx="1046700" cy="3420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git reset</a:t>
            </a:r>
            <a:endParaRPr sz="1000"/>
          </a:p>
        </p:txBody>
      </p:sp>
      <p:sp>
        <p:nvSpPr>
          <p:cNvPr id="147" name="Google Shape;147;p21"/>
          <p:cNvSpPr/>
          <p:nvPr/>
        </p:nvSpPr>
        <p:spPr>
          <a:xfrm>
            <a:off x="4010175" y="2947025"/>
            <a:ext cx="939000" cy="3957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rm</a:t>
            </a:r>
            <a:endParaRPr sz="1000"/>
          </a:p>
        </p:txBody>
      </p:sp>
      <p:sp>
        <p:nvSpPr>
          <p:cNvPr id="148" name="Google Shape;148;p21"/>
          <p:cNvSpPr/>
          <p:nvPr/>
        </p:nvSpPr>
        <p:spPr>
          <a:xfrm>
            <a:off x="3585876" y="1441800"/>
            <a:ext cx="845100" cy="5499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Unmodified</a:t>
            </a:r>
            <a:endParaRPr sz="1000"/>
          </a:p>
        </p:txBody>
      </p:sp>
      <p:cxnSp>
        <p:nvCxnSpPr>
          <p:cNvPr id="149" name="Google Shape;149;p21"/>
          <p:cNvCxnSpPr>
            <a:stCxn id="148" idx="2"/>
          </p:cNvCxnSpPr>
          <p:nvPr/>
        </p:nvCxnSpPr>
        <p:spPr>
          <a:xfrm>
            <a:off x="4008426" y="1991700"/>
            <a:ext cx="0" cy="154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0" name="Google Shape;150;p21"/>
          <p:cNvSpPr/>
          <p:nvPr/>
        </p:nvSpPr>
        <p:spPr>
          <a:xfrm rot="5400000">
            <a:off x="5840975" y="2681825"/>
            <a:ext cx="308400" cy="2280000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21"/>
          <p:cNvSpPr txBox="1"/>
          <p:nvPr/>
        </p:nvSpPr>
        <p:spPr>
          <a:xfrm>
            <a:off x="5237500" y="3947800"/>
            <a:ext cx="1797300" cy="39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没事多 git status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2" name="Google Shape;152;p21"/>
          <p:cNvSpPr/>
          <p:nvPr/>
        </p:nvSpPr>
        <p:spPr>
          <a:xfrm>
            <a:off x="7034800" y="2591850"/>
            <a:ext cx="1046700" cy="3420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git fetch</a:t>
            </a:r>
            <a:endParaRPr sz="10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009668"/>
      </a:accent2>
      <a:accent3>
        <a:srgbClr val="4DB6AC"/>
      </a:accent3>
      <a:accent4>
        <a:srgbClr val="FF9800"/>
      </a:accent4>
      <a:accent5>
        <a:srgbClr val="CE93D8"/>
      </a:accent5>
      <a:accent6>
        <a:srgbClr val="EEFF41"/>
      </a:accent6>
      <a:hlink>
        <a:srgbClr val="CE93D8"/>
      </a:hlink>
      <a:folHlink>
        <a:srgbClr val="CE93D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